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91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7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9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2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2366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7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32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67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37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2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3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2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5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7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6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C48A1-4B3E-450F-B810-4DE189AC2E4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70DA-882C-4275-B010-56E49E42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75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boyles@bakersfieldcollege.edu" TargetMode="External"/><Relationship Id="rId2" Type="http://schemas.openxmlformats.org/officeDocument/2006/relationships/hyperlink" Target="mailto:atatum@bakersfieldcolleg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ccdcca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943CD-4D30-4489-9D07-AB59B46452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Faculty Evaluations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429A5-C091-4E6E-BF8E-A7EC86A600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KCCD CCA FLEX Presentation for Fall 2021</a:t>
            </a:r>
          </a:p>
        </p:txBody>
      </p:sp>
    </p:spTree>
    <p:extLst>
      <p:ext uri="{BB962C8B-B14F-4D97-AF65-F5344CB8AC3E}">
        <p14:creationId xmlns:p14="http://schemas.microsoft.com/office/powerpoint/2010/main" val="211622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Article 6.F.3 and 6.G.1</a:t>
            </a:r>
          </a:p>
          <a:p>
            <a:r>
              <a:rPr lang="en-US" dirty="0"/>
              <a:t>“Committee members shall disclose potential conflicts of interest and recuse themselves if they cannot be fair and impartial.”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6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Minority Statement and Copy of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86229"/>
          </a:xfrm>
        </p:spPr>
        <p:txBody>
          <a:bodyPr>
            <a:normAutofit/>
          </a:bodyPr>
          <a:lstStyle/>
          <a:p>
            <a:r>
              <a:rPr lang="en-US" dirty="0"/>
              <a:t>Minority Statement: A report written if a member of the evaluation team disagrees with the majority opinion. There is no special form. The report is added to the summary before signing. (Article 6.C.4.a)</a:t>
            </a:r>
          </a:p>
          <a:p>
            <a:r>
              <a:rPr lang="en-US" dirty="0"/>
              <a:t>After all have signed the summary, there should be no alterations to the summary. </a:t>
            </a:r>
          </a:p>
          <a:p>
            <a:r>
              <a:rPr lang="en-US" dirty="0"/>
              <a:t>The </a:t>
            </a:r>
            <a:r>
              <a:rPr lang="en-US" dirty="0" err="1"/>
              <a:t>evaluee</a:t>
            </a:r>
            <a:r>
              <a:rPr lang="en-US" dirty="0"/>
              <a:t> should get a copy as soon as possible because they only have 10 days to respond. (In the event of a rating other than Satisfactory, we recommend a copy be made for the </a:t>
            </a:r>
            <a:r>
              <a:rPr lang="en-US" dirty="0" err="1"/>
              <a:t>evaluee</a:t>
            </a:r>
            <a:r>
              <a:rPr lang="en-US" dirty="0"/>
              <a:t> immediately after the meeting.)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Observing Online Classes and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86229"/>
          </a:xfrm>
        </p:spPr>
        <p:txBody>
          <a:bodyPr>
            <a:normAutofit/>
          </a:bodyPr>
          <a:lstStyle/>
          <a:p>
            <a:r>
              <a:rPr lang="en-US" dirty="0"/>
              <a:t>Online Observations: Evaluators may not spend any more time in an online class than they would a normal class. (Article 6.K.1)</a:t>
            </a:r>
          </a:p>
          <a:p>
            <a:r>
              <a:rPr lang="en-US" dirty="0"/>
              <a:t>“Technological failure” cannot count against the </a:t>
            </a:r>
            <a:r>
              <a:rPr lang="en-US" dirty="0" err="1"/>
              <a:t>evaluee</a:t>
            </a:r>
            <a:r>
              <a:rPr lang="en-US" dirty="0"/>
              <a:t>. (Article 6.B.4)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3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Discipline: Not the Same!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86229"/>
          </a:xfrm>
        </p:spPr>
        <p:txBody>
          <a:bodyPr>
            <a:normAutofit/>
          </a:bodyPr>
          <a:lstStyle/>
          <a:p>
            <a:r>
              <a:rPr lang="en-US" dirty="0"/>
              <a:t>Evaluation IS NOT “Discipline.” It should not be used in that manner, and </a:t>
            </a:r>
            <a:r>
              <a:rPr lang="en-US" dirty="0" err="1"/>
              <a:t>evaluees</a:t>
            </a:r>
            <a:r>
              <a:rPr lang="en-US" dirty="0"/>
              <a:t> should never be hearing about work performance issues for the first time in the final meeting.</a:t>
            </a:r>
          </a:p>
          <a:p>
            <a:r>
              <a:rPr lang="en-US" dirty="0"/>
              <a:t>“Progressive Corrective Action”—transparent, standard process where CCA may be present at every step. (Article 14.C)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7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during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86229"/>
          </a:xfrm>
        </p:spPr>
        <p:txBody>
          <a:bodyPr>
            <a:normAutofit/>
          </a:bodyPr>
          <a:lstStyle/>
          <a:p>
            <a:r>
              <a:rPr lang="en-US" dirty="0"/>
              <a:t>While we all have more experience, fall is likely to still be stressful for many, including students. Evaluations are still important, but compassion and common sense should guide the process.</a:t>
            </a:r>
          </a:p>
          <a:p>
            <a:r>
              <a:rPr lang="en-US" dirty="0"/>
              <a:t>Acknowledge the Situation</a:t>
            </a:r>
          </a:p>
          <a:p>
            <a:r>
              <a:rPr lang="en-US" dirty="0"/>
              <a:t>Avoid Comparisons</a:t>
            </a:r>
          </a:p>
          <a:p>
            <a:r>
              <a:rPr lang="en-US" dirty="0"/>
              <a:t>Allow Flexibility</a:t>
            </a:r>
          </a:p>
          <a:p>
            <a:r>
              <a:rPr lang="en-US" dirty="0">
                <a:ea typeface="+mn-lt"/>
                <a:cs typeface="+mn-lt"/>
              </a:rPr>
              <a:t>Keep Student Surveys in Context</a:t>
            </a:r>
          </a:p>
          <a:p>
            <a:r>
              <a:rPr lang="en-US" dirty="0">
                <a:ea typeface="+mn-lt"/>
                <a:cs typeface="+mn-lt"/>
              </a:rPr>
              <a:t>Provide Timely Support for Colleagues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3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86229"/>
          </a:xfrm>
        </p:spPr>
        <p:txBody>
          <a:bodyPr>
            <a:normAutofit/>
          </a:bodyPr>
          <a:lstStyle/>
          <a:p>
            <a:r>
              <a:rPr lang="en-US" dirty="0"/>
              <a:t>You can reach either of us via email:</a:t>
            </a:r>
          </a:p>
          <a:p>
            <a:r>
              <a:rPr lang="en-US" dirty="0">
                <a:ea typeface="+mn-lt"/>
                <a:cs typeface="+mn-lt"/>
              </a:rPr>
              <a:t>Ann Tatum: </a:t>
            </a:r>
            <a:r>
              <a:rPr lang="en-US" dirty="0">
                <a:ea typeface="+mn-lt"/>
                <a:cs typeface="+mn-lt"/>
                <a:hlinkClick r:id="rId2"/>
              </a:rPr>
              <a:t>atatum@bakersfieldcollege.edu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Pam Boyles: </a:t>
            </a:r>
            <a:r>
              <a:rPr lang="en-US" dirty="0">
                <a:ea typeface="+mn-lt"/>
                <a:cs typeface="+mn-lt"/>
                <a:hlinkClick r:id="rId3"/>
              </a:rPr>
              <a:t>pboyles@bakersfieldcollege.edu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The new website is up! </a:t>
            </a:r>
            <a:r>
              <a:rPr lang="en-US" dirty="0">
                <a:ea typeface="+mn-lt"/>
                <a:cs typeface="+mn-lt"/>
                <a:hlinkClick r:id="rId4"/>
              </a:rPr>
              <a:t>http://www.kccdcca.com/</a:t>
            </a:r>
            <a:r>
              <a:rPr lang="en-US" dirty="0">
                <a:ea typeface="+mn-lt"/>
                <a:cs typeface="+mn-lt"/>
              </a:rPr>
              <a:t> </a:t>
            </a:r>
          </a:p>
          <a:p>
            <a:r>
              <a:rPr lang="en-US" dirty="0">
                <a:ea typeface="+mn-lt"/>
                <a:cs typeface="+mn-lt"/>
              </a:rPr>
              <a:t>AND! CCA now lets you join online. Access is included on the first page of our website.</a:t>
            </a:r>
          </a:p>
          <a:p>
            <a:r>
              <a:rPr lang="en-US" dirty="0">
                <a:ea typeface="+mn-lt"/>
                <a:cs typeface="+mn-lt"/>
              </a:rPr>
              <a:t>Questions?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9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Mode A </a:t>
            </a:r>
            <a:r>
              <a:rPr lang="en-US" dirty="0" err="1"/>
              <a:t>Evaluee</a:t>
            </a:r>
            <a:r>
              <a:rPr lang="en-US" dirty="0"/>
              <a:t> Requirements and Process (Mode B?)</a:t>
            </a:r>
          </a:p>
          <a:p>
            <a:r>
              <a:rPr lang="en-US" dirty="0"/>
              <a:t>What the Contract Says about the Process </a:t>
            </a:r>
          </a:p>
          <a:p>
            <a:r>
              <a:rPr lang="en-US" dirty="0"/>
              <a:t>Best Practices for Evaluating Faculty during COVID-19</a:t>
            </a:r>
          </a:p>
        </p:txBody>
      </p:sp>
    </p:spTree>
    <p:extLst>
      <p:ext uri="{BB962C8B-B14F-4D97-AF65-F5344CB8AC3E}">
        <p14:creationId xmlns:p14="http://schemas.microsoft.com/office/powerpoint/2010/main" val="4851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 Tatum: English Professor, BC Campus Chair for CCA, BC Negotiator</a:t>
            </a:r>
          </a:p>
          <a:p>
            <a:r>
              <a:rPr lang="en-US" dirty="0"/>
              <a:t>Pam Boyles: English Professor, BC Grievance Officer and Chief Grievance Officer for CCA</a:t>
            </a:r>
          </a:p>
        </p:txBody>
      </p:sp>
    </p:spTree>
    <p:extLst>
      <p:ext uri="{BB962C8B-B14F-4D97-AF65-F5344CB8AC3E}">
        <p14:creationId xmlns:p14="http://schemas.microsoft.com/office/powerpoint/2010/main" val="354460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A </a:t>
            </a:r>
            <a:r>
              <a:rPr lang="en-US" dirty="0" err="1"/>
              <a:t>Evaluee</a:t>
            </a:r>
            <a:r>
              <a:rPr lang="en-US" dirty="0"/>
              <a:t>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Article 6 of the Contract</a:t>
            </a:r>
          </a:p>
          <a:p>
            <a:r>
              <a:rPr lang="en-US" dirty="0"/>
              <a:t>If you are being evaluated this semester, you need to provide an Evaluation Packet (Article 6.C.2.a):</a:t>
            </a:r>
          </a:p>
          <a:p>
            <a:r>
              <a:rPr lang="en-US" dirty="0"/>
              <a:t>First Year: “three measurable and achievable  goals”</a:t>
            </a:r>
          </a:p>
          <a:p>
            <a:r>
              <a:rPr lang="en-US" dirty="0"/>
              <a:t>Years 2, 3, and 4: “three goals and three achievements”</a:t>
            </a:r>
          </a:p>
          <a:p>
            <a:r>
              <a:rPr lang="en-US" dirty="0"/>
              <a:t>“Teaching and/or service philosophy” (Optional in Mode B)</a:t>
            </a:r>
          </a:p>
          <a:p>
            <a:r>
              <a:rPr lang="en-US" dirty="0"/>
              <a:t>“Syllabi for courses taught in the current semester”</a:t>
            </a:r>
          </a:p>
          <a:p>
            <a:r>
              <a:rPr lang="en-US" dirty="0"/>
              <a:t>SLO Narrative is no longer required.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2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Goals and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goal/accomplishments that fits in to the list on page 34 of the current contract is acceptable (“My goal is to develop a new grading contract to . . .” or “My goal is to develop a new class for  . . .”)</a:t>
            </a:r>
          </a:p>
          <a:p>
            <a:r>
              <a:rPr lang="en-US" dirty="0"/>
              <a:t>However, you should not choose something considered to part of your normal contractual duties (“My goal is to come to class on time”).</a:t>
            </a:r>
          </a:p>
          <a:p>
            <a:r>
              <a:rPr lang="en-US" dirty="0"/>
              <a:t>75% of our contractual duties are teaching/support, so goals involving teaching/support are acceptable and appropriate.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5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Contractual Evaluation Process: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teams:</a:t>
            </a:r>
          </a:p>
          <a:p>
            <a:r>
              <a:rPr lang="en-US" dirty="0"/>
              <a:t>Mode A: Chair, 2 tenured faculty (one chosen by the department and one chosen by the </a:t>
            </a:r>
            <a:r>
              <a:rPr lang="en-US" dirty="0" err="1"/>
              <a:t>evaluee</a:t>
            </a:r>
            <a:r>
              <a:rPr lang="en-US" dirty="0"/>
              <a:t>), and the educational administrator</a:t>
            </a:r>
          </a:p>
          <a:p>
            <a:r>
              <a:rPr lang="en-US" dirty="0"/>
              <a:t>Mode B Comprehensive: Chair, 1 tenured faculty (chosen by the </a:t>
            </a:r>
            <a:r>
              <a:rPr lang="en-US" dirty="0" err="1"/>
              <a:t>evaluee</a:t>
            </a:r>
            <a:r>
              <a:rPr lang="en-US" dirty="0"/>
              <a:t>), and the educational administrator</a:t>
            </a:r>
          </a:p>
          <a:p>
            <a:r>
              <a:rPr lang="en-US" dirty="0"/>
              <a:t>Mode B Brief: Chair, educational administrator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7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Article 6.C.2.b Pre-Observation Meeting</a:t>
            </a:r>
          </a:p>
          <a:p>
            <a:r>
              <a:rPr lang="en-US" dirty="0"/>
              <a:t>Article 6.C.2.c Peer and Administrative Materials Review and Classroom Observations</a:t>
            </a:r>
          </a:p>
          <a:p>
            <a:r>
              <a:rPr lang="en-US" dirty="0"/>
              <a:t>Article 6.C.2.g Evaluation Team Meeting (team only)</a:t>
            </a:r>
          </a:p>
          <a:p>
            <a:r>
              <a:rPr lang="en-US" dirty="0"/>
              <a:t>Article 6.C.2.h Evaluation Summary Meeting </a:t>
            </a:r>
          </a:p>
          <a:p>
            <a:r>
              <a:rPr lang="en-US" dirty="0"/>
              <a:t>Article 6.F.3 includes a suggested timeline</a:t>
            </a:r>
          </a:p>
          <a:p>
            <a:r>
              <a:rPr lang="en-US" dirty="0"/>
              <a:t>It is worthwhile to review this section of the contract carefully before beginning the process.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2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Ratings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Article 6.C.3.a-c</a:t>
            </a:r>
          </a:p>
          <a:p>
            <a:r>
              <a:rPr lang="en-US" dirty="0"/>
              <a:t>Satisfactory</a:t>
            </a:r>
          </a:p>
          <a:p>
            <a:r>
              <a:rPr lang="en-US" dirty="0"/>
              <a:t>Needs to Improve</a:t>
            </a:r>
          </a:p>
          <a:p>
            <a:r>
              <a:rPr lang="en-US" dirty="0"/>
              <a:t>NOTE: Needs to Improve is NOT the same as Suggestions for Improvement</a:t>
            </a:r>
          </a:p>
          <a:p>
            <a:r>
              <a:rPr lang="en-US" dirty="0"/>
              <a:t>Unsatisfactory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4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0595-C7C5-40B6-B03D-1B3A9389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Timely Feedback, What to Observe, More on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31BC-C9E5-47CA-8026-E01C7EBB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Timely Feedback: “All participants are cognizant of the importance of immediate formative feedback and are committed to providing feedback in a timely manner.” (Article 6.B.5)</a:t>
            </a:r>
          </a:p>
          <a:p>
            <a:r>
              <a:rPr lang="en-US" dirty="0"/>
              <a:t>Observe a variety of assignments</a:t>
            </a:r>
          </a:p>
          <a:p>
            <a:r>
              <a:rPr lang="en-US" dirty="0"/>
              <a:t>The Meetings: The department chair facilitates the meetings, ed administrator schedules the meetings</a:t>
            </a:r>
          </a:p>
          <a:p>
            <a:r>
              <a:rPr lang="en-US" dirty="0"/>
              <a:t>Evaluation Team Meeting: team meets to work on the summary </a:t>
            </a:r>
            <a:r>
              <a:rPr lang="en-US" u="sng" dirty="0"/>
              <a:t>together</a:t>
            </a:r>
            <a:r>
              <a:rPr lang="en-US" dirty="0"/>
              <a:t> and come to a majority decision as a result of that work. </a:t>
            </a:r>
          </a:p>
          <a:p>
            <a:r>
              <a:rPr lang="en-US" dirty="0"/>
              <a:t>Summary Meeting: team may need to meet briefly before </a:t>
            </a:r>
            <a:r>
              <a:rPr lang="en-US" dirty="0" err="1"/>
              <a:t>evaluee</a:t>
            </a:r>
            <a:r>
              <a:rPr lang="en-US" dirty="0"/>
              <a:t> attends.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0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97</TotalTime>
  <Words>913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Faculty Evaluations</vt:lpstr>
      <vt:lpstr>Getting Started</vt:lpstr>
      <vt:lpstr>Your Presenters</vt:lpstr>
      <vt:lpstr>Mode A Evaluee Requirements</vt:lpstr>
      <vt:lpstr>More about Goals and Accomplishments</vt:lpstr>
      <vt:lpstr>The Contractual Evaluation Process: Teams</vt:lpstr>
      <vt:lpstr>The Steps </vt:lpstr>
      <vt:lpstr>The Ratings </vt:lpstr>
      <vt:lpstr>Timely Feedback, What to Observe, More on Meetings</vt:lpstr>
      <vt:lpstr>Conflicts of Interest</vt:lpstr>
      <vt:lpstr>Minority Statement and Copy of Summary</vt:lpstr>
      <vt:lpstr>Observing Online Classes and Technology</vt:lpstr>
      <vt:lpstr>Evaluation and Discipline: Not the Same!</vt:lpstr>
      <vt:lpstr>Best Practices during COVID</vt:lpstr>
      <vt:lpstr>Contact Info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Evaluations</dc:title>
  <dc:creator>Ann Tatum</dc:creator>
  <cp:lastModifiedBy>Ann Tatum</cp:lastModifiedBy>
  <cp:revision>5</cp:revision>
  <dcterms:created xsi:type="dcterms:W3CDTF">2021-08-13T22:25:20Z</dcterms:created>
  <dcterms:modified xsi:type="dcterms:W3CDTF">2021-08-14T00:02:45Z</dcterms:modified>
</cp:coreProperties>
</file>